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272" r:id="rId3"/>
    <p:sldId id="274" r:id="rId4"/>
    <p:sldId id="275" r:id="rId5"/>
    <p:sldId id="276" r:id="rId6"/>
    <p:sldId id="277" r:id="rId7"/>
    <p:sldId id="278" r:id="rId8"/>
    <p:sldId id="279"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istin Williams" initials="KW" lastIdx="1" clrIdx="0">
    <p:extLst>
      <p:ext uri="{19B8F6BF-5375-455C-9EA6-DF929625EA0E}">
        <p15:presenceInfo xmlns:p15="http://schemas.microsoft.com/office/powerpoint/2012/main" xmlns="" userId="a118fe8abea6fac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88" autoAdjust="0"/>
    <p:restoredTop sz="94660"/>
  </p:normalViewPr>
  <p:slideViewPr>
    <p:cSldViewPr>
      <p:cViewPr varScale="1">
        <p:scale>
          <a:sx n="79" d="100"/>
          <a:sy n="79" d="100"/>
        </p:scale>
        <p:origin x="-514" y="-67"/>
      </p:cViewPr>
      <p:guideLst>
        <p:guide orient="horz" pos="2160"/>
        <p:guide pos="2880"/>
      </p:guideLst>
    </p:cSldViewPr>
  </p:slideViewPr>
  <p:notesTextViewPr>
    <p:cViewPr>
      <p:scale>
        <a:sx n="100" d="100"/>
        <a:sy n="100" d="100"/>
      </p:scale>
      <p:origin x="0" y="0"/>
    </p:cViewPr>
  </p:notesTextViewPr>
  <p:notesViewPr>
    <p:cSldViewPr>
      <p:cViewPr varScale="1">
        <p:scale>
          <a:sx n="57" d="100"/>
          <a:sy n="57" d="100"/>
        </p:scale>
        <p:origin x="2832" y="72"/>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157A79-E4E6-43E5-9658-F55BE43FBF0C}" type="datetimeFigureOut">
              <a:rPr lang="en-US" smtClean="0"/>
              <a:pPr/>
              <a:t>12/14/2014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F02424-26DD-485B-BB6C-7A4B0232C054}" type="slidenum">
              <a:rPr lang="en-US" smtClean="0"/>
              <a:pPr/>
              <a:t>‹#›</a:t>
            </a:fld>
            <a:endParaRPr lang="en-US"/>
          </a:p>
        </p:txBody>
      </p:sp>
    </p:spTree>
    <p:extLst>
      <p:ext uri="{BB962C8B-B14F-4D97-AF65-F5344CB8AC3E}">
        <p14:creationId xmlns:p14="http://schemas.microsoft.com/office/powerpoint/2010/main" xmlns="" val="37524213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0BE9B-E81A-4676-AF78-0993CDD86B59}" type="datetimeFigureOut">
              <a:rPr lang="en-US" smtClean="0"/>
              <a:pPr/>
              <a:t>12/14/2014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224D2-BA95-4C6F-9BF8-1FB3DB9EAF78}" type="slidenum">
              <a:rPr lang="en-US" smtClean="0"/>
              <a:pPr/>
              <a:t>‹#›</a:t>
            </a:fld>
            <a:endParaRPr lang="en-US"/>
          </a:p>
        </p:txBody>
      </p:sp>
    </p:spTree>
    <p:extLst>
      <p:ext uri="{BB962C8B-B14F-4D97-AF65-F5344CB8AC3E}">
        <p14:creationId xmlns:p14="http://schemas.microsoft.com/office/powerpoint/2010/main" xmlns="" val="2875074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pPr/>
              <a:t>‹#›</a:t>
            </a:fld>
            <a:endParaRPr lang="en-US"/>
          </a:p>
        </p:txBody>
      </p:sp>
    </p:spTree>
    <p:extLst>
      <p:ext uri="{BB962C8B-B14F-4D97-AF65-F5344CB8AC3E}">
        <p14:creationId xmlns:p14="http://schemas.microsoft.com/office/powerpoint/2010/main" xmlns="" val="3256624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Box 6"/>
          <p:cNvSpPr txBox="1"/>
          <p:nvPr userDrawn="1"/>
        </p:nvSpPr>
        <p:spPr>
          <a:xfrm>
            <a:off x="228600" y="6400800"/>
            <a:ext cx="4213654" cy="369332"/>
          </a:xfrm>
          <a:prstGeom prst="rect">
            <a:avLst/>
          </a:prstGeom>
          <a:noFill/>
        </p:spPr>
        <p:txBody>
          <a:bodyPr wrap="none" rtlCol="0">
            <a:spAutoFit/>
          </a:bodyPr>
          <a:lstStyle/>
          <a:p>
            <a:r>
              <a:rPr lang="en-US" dirty="0" smtClean="0"/>
              <a:t>Administrative Law – Professor David Thaw</a:t>
            </a:r>
            <a:endParaRPr lang="en-US" dirty="0"/>
          </a:p>
        </p:txBody>
      </p:sp>
      <p:sp>
        <p:nvSpPr>
          <p:cNvPr id="8" name="TextBox 7"/>
          <p:cNvSpPr txBox="1"/>
          <p:nvPr userDrawn="1"/>
        </p:nvSpPr>
        <p:spPr>
          <a:xfrm>
            <a:off x="5713771" y="6414247"/>
            <a:ext cx="1661096" cy="369332"/>
          </a:xfrm>
          <a:prstGeom prst="rect">
            <a:avLst/>
          </a:prstGeom>
          <a:noFill/>
        </p:spPr>
        <p:txBody>
          <a:bodyPr wrap="none" rtlCol="0">
            <a:spAutoFit/>
          </a:bodyPr>
          <a:lstStyle/>
          <a:p>
            <a:r>
              <a:rPr lang="en-US" dirty="0" smtClean="0"/>
              <a:t>Part 6</a:t>
            </a:r>
            <a:r>
              <a:rPr lang="en-US" baseline="0" dirty="0" smtClean="0"/>
              <a:t> </a:t>
            </a:r>
            <a:r>
              <a:rPr lang="en-US" dirty="0" smtClean="0"/>
              <a:t>Lecture 3</a:t>
            </a:r>
          </a:p>
        </p:txBody>
      </p:sp>
      <p:sp>
        <p:nvSpPr>
          <p:cNvPr id="9" name="TextBox 8"/>
          <p:cNvSpPr txBox="1"/>
          <p:nvPr userDrawn="1"/>
        </p:nvSpPr>
        <p:spPr>
          <a:xfrm>
            <a:off x="7543800" y="6414247"/>
            <a:ext cx="958917" cy="369332"/>
          </a:xfrm>
          <a:prstGeom prst="rect">
            <a:avLst/>
          </a:prstGeom>
          <a:noFill/>
        </p:spPr>
        <p:txBody>
          <a:bodyPr wrap="square" rtlCol="0">
            <a:spAutoFit/>
          </a:bodyPr>
          <a:lstStyle/>
          <a:p>
            <a:r>
              <a:rPr lang="en-US" dirty="0" smtClean="0"/>
              <a:t>Slide </a:t>
            </a:r>
            <a:fld id="{BA3C8DCA-E73E-49BA-A695-C076FA16BEEC}"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pPr/>
              <a:t>12/14/2014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1.xml"/><Relationship Id="rId1" Type="http://schemas.openxmlformats.org/officeDocument/2006/relationships/themeOverride" Target="../theme/themeOverride2.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Administrative Law</a:t>
            </a:r>
            <a:endParaRPr lang="en-US" dirty="0"/>
          </a:p>
        </p:txBody>
      </p:sp>
      <p:sp>
        <p:nvSpPr>
          <p:cNvPr id="3" name="Subtitle 2"/>
          <p:cNvSpPr>
            <a:spLocks noGrp="1"/>
          </p:cNvSpPr>
          <p:nvPr>
            <p:ph type="subTitle" idx="1"/>
          </p:nvPr>
        </p:nvSpPr>
        <p:spPr/>
        <p:txBody>
          <a:bodyPr>
            <a:normAutofit/>
          </a:bodyPr>
          <a:lstStyle/>
          <a:p>
            <a:pPr lvl="0"/>
            <a:r>
              <a:rPr lang="en-US" dirty="0" smtClean="0"/>
              <a:t>Part </a:t>
            </a:r>
            <a:r>
              <a:rPr lang="en-US" dirty="0"/>
              <a:t>6</a:t>
            </a:r>
            <a:r>
              <a:rPr lang="en-US" dirty="0" smtClean="0"/>
              <a:t>:  Agency Supervision</a:t>
            </a:r>
          </a:p>
          <a:p>
            <a:pPr lvl="1"/>
            <a:r>
              <a:rPr lang="en-US" dirty="0" smtClean="0"/>
              <a:t>Lecture </a:t>
            </a:r>
            <a:r>
              <a:rPr lang="en-US" dirty="0"/>
              <a:t>4</a:t>
            </a:r>
            <a:r>
              <a:rPr lang="en-US" dirty="0" smtClean="0"/>
              <a:t>: Congressional Oversight, Appropriation, and the Legislative Veto</a:t>
            </a:r>
            <a:endParaRPr lang="en-US" dirty="0"/>
          </a:p>
        </p:txBody>
      </p:sp>
      <p:pic>
        <p:nvPicPr>
          <p:cNvPr id="12290" name="Picture 2" descr="image"/>
          <p:cNvPicPr>
            <a:picLocks noChangeAspect="1" noChangeArrowheads="1"/>
          </p:cNvPicPr>
          <p:nvPr/>
        </p:nvPicPr>
        <p:blipFill>
          <a:blip r:embed="rId3"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4"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5" cstate="print"/>
          <a:srcRect/>
          <a:stretch>
            <a:fillRect/>
          </a:stretch>
        </p:blipFill>
        <p:spPr bwMode="auto">
          <a:xfrm>
            <a:off x="2286000" y="6210300"/>
            <a:ext cx="1876425" cy="266700"/>
          </a:xfrm>
          <a:prstGeom prst="rect">
            <a:avLst/>
          </a:prstGeom>
          <a:noFill/>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Introduction</a:t>
            </a:r>
            <a:endParaRPr lang="en-US" dirty="0"/>
          </a:p>
        </p:txBody>
      </p:sp>
      <p:sp>
        <p:nvSpPr>
          <p:cNvPr id="3" name="Content Placeholder 2"/>
          <p:cNvSpPr>
            <a:spLocks noGrp="1"/>
          </p:cNvSpPr>
          <p:nvPr>
            <p:ph idx="1"/>
          </p:nvPr>
        </p:nvSpPr>
        <p:spPr>
          <a:xfrm>
            <a:off x="457200" y="1417638"/>
            <a:ext cx="8229600" cy="4983162"/>
          </a:xfrm>
        </p:spPr>
        <p:txBody>
          <a:bodyPr>
            <a:normAutofit fontScale="85000" lnSpcReduction="20000"/>
          </a:bodyPr>
          <a:lstStyle/>
          <a:p>
            <a:r>
              <a:rPr lang="en-US" dirty="0"/>
              <a:t>The most straightforward way for Congress to control agency </a:t>
            </a:r>
            <a:r>
              <a:rPr lang="en-US" dirty="0" smtClean="0"/>
              <a:t>discretion is </a:t>
            </a:r>
            <a:r>
              <a:rPr lang="en-US" dirty="0"/>
              <a:t>simply to override by statute agency decisions with which </a:t>
            </a:r>
            <a:r>
              <a:rPr lang="en-US" dirty="0" smtClean="0"/>
              <a:t>Congress disagrees</a:t>
            </a:r>
            <a:r>
              <a:rPr lang="en-US" dirty="0"/>
              <a:t>. </a:t>
            </a:r>
            <a:endParaRPr lang="en-US" dirty="0" smtClean="0"/>
          </a:p>
          <a:p>
            <a:pPr lvl="1"/>
            <a:r>
              <a:rPr lang="en-US" dirty="0" smtClean="0"/>
              <a:t>In </a:t>
            </a:r>
            <a:r>
              <a:rPr lang="en-US" dirty="0"/>
              <a:t>extreme cases, Congress can amend the organic </a:t>
            </a:r>
            <a:r>
              <a:rPr lang="en-US" dirty="0" smtClean="0"/>
              <a:t>statute to </a:t>
            </a:r>
            <a:r>
              <a:rPr lang="en-US" dirty="0"/>
              <a:t>eliminate altogether the agency’s discretion—or even the </a:t>
            </a:r>
            <a:r>
              <a:rPr lang="en-US" dirty="0" smtClean="0"/>
              <a:t>agency itself</a:t>
            </a:r>
            <a:r>
              <a:rPr lang="en-US" dirty="0"/>
              <a:t>. </a:t>
            </a:r>
            <a:endParaRPr lang="en-US" dirty="0" smtClean="0"/>
          </a:p>
          <a:p>
            <a:pPr lvl="1"/>
            <a:r>
              <a:rPr lang="en-US" dirty="0" smtClean="0"/>
              <a:t>Less </a:t>
            </a:r>
            <a:r>
              <a:rPr lang="en-US" dirty="0"/>
              <a:t>dramatically, Congress can leave in place the agency’s </a:t>
            </a:r>
            <a:r>
              <a:rPr lang="en-US" dirty="0" smtClean="0"/>
              <a:t>basic authority </a:t>
            </a:r>
            <a:r>
              <a:rPr lang="en-US" dirty="0"/>
              <a:t>but overrule, on a case-by-case basis, specific </a:t>
            </a:r>
            <a:r>
              <a:rPr lang="en-US" dirty="0" smtClean="0"/>
              <a:t>exercises </a:t>
            </a:r>
            <a:r>
              <a:rPr lang="en-US" dirty="0"/>
              <a:t>of </a:t>
            </a:r>
            <a:r>
              <a:rPr lang="en-US" dirty="0" smtClean="0"/>
              <a:t>that authority</a:t>
            </a:r>
            <a:r>
              <a:rPr lang="en-US" dirty="0"/>
              <a:t>.</a:t>
            </a:r>
            <a:endParaRPr lang="en-US" dirty="0" smtClean="0"/>
          </a:p>
          <a:p>
            <a:r>
              <a:rPr lang="en-US" dirty="0" smtClean="0"/>
              <a:t>The</a:t>
            </a:r>
            <a:r>
              <a:rPr lang="en-US" b="1" i="1" dirty="0" smtClean="0"/>
              <a:t> legislative </a:t>
            </a:r>
            <a:r>
              <a:rPr lang="en-US" b="1" i="1" dirty="0"/>
              <a:t>veto </a:t>
            </a:r>
            <a:r>
              <a:rPr lang="en-US" dirty="0" smtClean="0"/>
              <a:t>would allow Congress </a:t>
            </a:r>
            <a:r>
              <a:rPr lang="en-US" dirty="0"/>
              <a:t>t</a:t>
            </a:r>
            <a:r>
              <a:rPr lang="en-US" dirty="0" smtClean="0"/>
              <a:t>o </a:t>
            </a:r>
            <a:r>
              <a:rPr lang="en-US" dirty="0"/>
              <a:t>invalidate an agency’s action without presenting the resolution to the President for possible </a:t>
            </a:r>
            <a:r>
              <a:rPr lang="en-US" dirty="0" smtClean="0"/>
              <a:t>veto (not by “Ordinary Act”).</a:t>
            </a:r>
          </a:p>
          <a:p>
            <a:pPr lvl="1"/>
            <a:r>
              <a:rPr lang="en-US" dirty="0" smtClean="0"/>
              <a:t>In other words, Congress would override agency action </a:t>
            </a:r>
            <a:r>
              <a:rPr lang="en-US" u="sng" dirty="0" smtClean="0"/>
              <a:t>without</a:t>
            </a:r>
            <a:r>
              <a:rPr lang="en-US" dirty="0" smtClean="0"/>
              <a:t> </a:t>
            </a:r>
            <a:r>
              <a:rPr lang="en-US" dirty="0" smtClean="0"/>
              <a:t>passage of a new law</a:t>
            </a:r>
            <a:endParaRPr lang="en-US" dirty="0"/>
          </a:p>
          <a:p>
            <a:pPr marL="514350" indent="-457200"/>
            <a:endParaRPr lang="en-US" dirty="0" smtClean="0"/>
          </a:p>
        </p:txBody>
      </p:sp>
    </p:spTree>
    <p:extLst>
      <p:ext uri="{BB962C8B-B14F-4D97-AF65-F5344CB8AC3E}">
        <p14:creationId xmlns:p14="http://schemas.microsoft.com/office/powerpoint/2010/main" xmlns="" val="40043226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INS </a:t>
            </a:r>
            <a:r>
              <a:rPr lang="en-US" i="1" dirty="0" smtClean="0"/>
              <a:t>v. Chadha</a:t>
            </a:r>
            <a:endParaRPr lang="en-US" i="1"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Background</a:t>
            </a:r>
          </a:p>
          <a:p>
            <a:r>
              <a:rPr lang="en-US" dirty="0" smtClean="0"/>
              <a:t>After </a:t>
            </a:r>
            <a:r>
              <a:rPr lang="en-US" dirty="0"/>
              <a:t>his visa expired, </a:t>
            </a:r>
            <a:r>
              <a:rPr lang="en-US" dirty="0" smtClean="0"/>
              <a:t>Chadha was </a:t>
            </a:r>
            <a:r>
              <a:rPr lang="en-US" dirty="0"/>
              <a:t>ordered to show cause as to why he should be allowed to remain in the </a:t>
            </a:r>
            <a:r>
              <a:rPr lang="en-US" dirty="0" smtClean="0"/>
              <a:t>United States</a:t>
            </a:r>
            <a:r>
              <a:rPr lang="en-US" dirty="0"/>
              <a:t>. An immigration judge ruled in favor of Chadha and ordered that </a:t>
            </a:r>
            <a:r>
              <a:rPr lang="en-US" dirty="0" smtClean="0"/>
              <a:t>his deportation </a:t>
            </a:r>
            <a:r>
              <a:rPr lang="en-US" dirty="0"/>
              <a:t>be stayed</a:t>
            </a:r>
            <a:r>
              <a:rPr lang="en-US" dirty="0" smtClean="0"/>
              <a:t>.</a:t>
            </a:r>
          </a:p>
          <a:p>
            <a:r>
              <a:rPr lang="en-US" dirty="0"/>
              <a:t>However, the House of </a:t>
            </a:r>
            <a:r>
              <a:rPr lang="en-US" dirty="0" smtClean="0"/>
              <a:t>Representatives executed a legislative veto overturning this decision and </a:t>
            </a:r>
            <a:r>
              <a:rPr lang="en-US" dirty="0"/>
              <a:t>thereby ordering Chadha’s deportation. Federal law gave </a:t>
            </a:r>
            <a:r>
              <a:rPr lang="en-US" dirty="0" smtClean="0"/>
              <a:t>either </a:t>
            </a:r>
            <a:r>
              <a:rPr lang="en-US" u="sng" dirty="0" smtClean="0"/>
              <a:t>individual</a:t>
            </a:r>
            <a:r>
              <a:rPr lang="en-US" dirty="0" smtClean="0"/>
              <a:t> house </a:t>
            </a:r>
            <a:r>
              <a:rPr lang="en-US" dirty="0"/>
              <a:t>of </a:t>
            </a:r>
            <a:r>
              <a:rPr lang="en-US" dirty="0" smtClean="0"/>
              <a:t>Congress (the House of Representatives or the Senate) </a:t>
            </a:r>
            <a:r>
              <a:rPr lang="en-US" dirty="0"/>
              <a:t>the authority to overturn an INS decision to suspend deportation</a:t>
            </a:r>
            <a:r>
              <a:rPr lang="en-US" dirty="0" smtClean="0"/>
              <a:t>. </a:t>
            </a:r>
            <a:endParaRPr lang="en-US" dirty="0"/>
          </a:p>
        </p:txBody>
      </p:sp>
    </p:spTree>
    <p:extLst>
      <p:ext uri="{BB962C8B-B14F-4D97-AF65-F5344CB8AC3E}">
        <p14:creationId xmlns:p14="http://schemas.microsoft.com/office/powerpoint/2010/main" xmlns="" val="1322984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INS </a:t>
            </a:r>
            <a:r>
              <a:rPr lang="en-US" i="1" dirty="0"/>
              <a:t>v. Chadha</a:t>
            </a:r>
          </a:p>
        </p:txBody>
      </p:sp>
      <p:sp>
        <p:nvSpPr>
          <p:cNvPr id="3" name="Content Placeholder 2"/>
          <p:cNvSpPr>
            <a:spLocks noGrp="1"/>
          </p:cNvSpPr>
          <p:nvPr>
            <p:ph idx="1"/>
          </p:nvPr>
        </p:nvSpPr>
        <p:spPr/>
        <p:txBody>
          <a:bodyPr>
            <a:normAutofit/>
          </a:bodyPr>
          <a:lstStyle/>
          <a:p>
            <a:pPr marL="0" indent="0">
              <a:buNone/>
            </a:pPr>
            <a:r>
              <a:rPr lang="en-US" dirty="0" smtClean="0"/>
              <a:t>Issue</a:t>
            </a:r>
            <a:r>
              <a:rPr lang="en-US" dirty="0"/>
              <a:t>: </a:t>
            </a:r>
            <a:r>
              <a:rPr lang="en-US" dirty="0" smtClean="0"/>
              <a:t>Is a legislative veto provision that gives  </a:t>
            </a:r>
            <a:r>
              <a:rPr lang="en-US" dirty="0"/>
              <a:t>single house </a:t>
            </a:r>
            <a:r>
              <a:rPr lang="en-US" dirty="0" smtClean="0"/>
              <a:t>the power to override </a:t>
            </a:r>
            <a:r>
              <a:rPr lang="en-US" dirty="0"/>
              <a:t>an executive </a:t>
            </a:r>
            <a:r>
              <a:rPr lang="en-US" dirty="0" smtClean="0"/>
              <a:t>decision constitutional? </a:t>
            </a:r>
          </a:p>
          <a:p>
            <a:pPr marL="0" indent="0">
              <a:buNone/>
            </a:pPr>
            <a:endParaRPr lang="en-US" sz="1000" dirty="0" smtClean="0"/>
          </a:p>
          <a:p>
            <a:r>
              <a:rPr lang="en-US" dirty="0" smtClean="0"/>
              <a:t>Remember that Congress </a:t>
            </a:r>
            <a:r>
              <a:rPr lang="en-US" dirty="0"/>
              <a:t>may legislate only if there is </a:t>
            </a:r>
            <a:r>
              <a:rPr lang="en-US" b="1" i="1" dirty="0"/>
              <a:t>bicameralism</a:t>
            </a:r>
            <a:r>
              <a:rPr lang="en-US" i="1" dirty="0"/>
              <a:t>, </a:t>
            </a:r>
            <a:r>
              <a:rPr lang="en-US" dirty="0"/>
              <a:t>passage by both the House and the Senate, and </a:t>
            </a:r>
            <a:r>
              <a:rPr lang="en-US" b="1" i="1" dirty="0"/>
              <a:t>presentment</a:t>
            </a:r>
            <a:r>
              <a:rPr lang="en-US" i="1" dirty="0"/>
              <a:t>, </a:t>
            </a:r>
            <a:r>
              <a:rPr lang="en-US" dirty="0"/>
              <a:t>giving the bill to the president to sign or </a:t>
            </a:r>
            <a:r>
              <a:rPr lang="en-US" dirty="0" smtClean="0"/>
              <a:t>veto (Article 1, Section 7).</a:t>
            </a:r>
            <a:endParaRPr lang="en-US" dirty="0"/>
          </a:p>
          <a:p>
            <a:pPr marL="0" indent="0">
              <a:buNone/>
            </a:pPr>
            <a:endParaRPr lang="en-US" dirty="0"/>
          </a:p>
        </p:txBody>
      </p:sp>
    </p:spTree>
    <p:extLst>
      <p:ext uri="{BB962C8B-B14F-4D97-AF65-F5344CB8AC3E}">
        <p14:creationId xmlns:p14="http://schemas.microsoft.com/office/powerpoint/2010/main" xmlns="" val="2733991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INS </a:t>
            </a:r>
            <a:r>
              <a:rPr lang="en-US" i="1" dirty="0"/>
              <a:t>v. Chadha</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Holding: The legislative veto is </a:t>
            </a:r>
            <a:r>
              <a:rPr lang="en-US" dirty="0"/>
              <a:t>unconstitutional because </a:t>
            </a:r>
            <a:r>
              <a:rPr lang="en-US" dirty="0" smtClean="0"/>
              <a:t>it violates </a:t>
            </a:r>
            <a:r>
              <a:rPr lang="en-US" dirty="0"/>
              <a:t>explicit constitutional standards of lawmaking and congressional authority.</a:t>
            </a:r>
            <a:endParaRPr lang="en-US" dirty="0" smtClean="0"/>
          </a:p>
          <a:p>
            <a:r>
              <a:rPr lang="en-US" dirty="0"/>
              <a:t>The action “was essentially legislative in purpose and effect,” because the effect of the legislative veto was to “alter the legal rights, duties, and relations of persons, including the Attorney General, Executive Branch officials and Chadha</a:t>
            </a:r>
            <a:r>
              <a:rPr lang="en-US" dirty="0" smtClean="0"/>
              <a:t>.”</a:t>
            </a:r>
          </a:p>
          <a:p>
            <a:r>
              <a:rPr lang="en-US" dirty="0" smtClean="0"/>
              <a:t>Therefore, the legislative veto was subject to the requirements under Article 1, Section 7 (bicameralism and presentment). </a:t>
            </a:r>
          </a:p>
          <a:p>
            <a:pPr marL="857250" lvl="1" indent="-457200">
              <a:buFont typeface="Calibri" panose="020F0502020204030204" pitchFamily="34" charset="0"/>
              <a:buChar char="⁻"/>
            </a:pPr>
            <a:r>
              <a:rPr lang="en-US" dirty="0" smtClean="0"/>
              <a:t>Since the legislative veto did not fulfill these requirements, it was considered unconstitutional. </a:t>
            </a:r>
          </a:p>
        </p:txBody>
      </p:sp>
    </p:spTree>
    <p:extLst>
      <p:ext uri="{BB962C8B-B14F-4D97-AF65-F5344CB8AC3E}">
        <p14:creationId xmlns:p14="http://schemas.microsoft.com/office/powerpoint/2010/main" xmlns="" val="2436980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smtClean="0"/>
              <a:t>INS v. Chadha</a:t>
            </a:r>
            <a:endParaRPr lang="en-US" i="1" dirty="0"/>
          </a:p>
        </p:txBody>
      </p:sp>
      <p:sp>
        <p:nvSpPr>
          <p:cNvPr id="3" name="Content Placeholder 2"/>
          <p:cNvSpPr>
            <a:spLocks noGrp="1"/>
          </p:cNvSpPr>
          <p:nvPr>
            <p:ph idx="1"/>
          </p:nvPr>
        </p:nvSpPr>
        <p:spPr>
          <a:xfrm>
            <a:off x="457200" y="1600200"/>
            <a:ext cx="8229600" cy="4800600"/>
          </a:xfrm>
        </p:spPr>
        <p:txBody>
          <a:bodyPr>
            <a:normAutofit fontScale="92500" lnSpcReduction="20000"/>
          </a:bodyPr>
          <a:lstStyle/>
          <a:p>
            <a:r>
              <a:rPr lang="en-US" dirty="0" smtClean="0"/>
              <a:t>Reasoning:</a:t>
            </a:r>
          </a:p>
          <a:p>
            <a:pPr lvl="1"/>
            <a:r>
              <a:rPr lang="en-US" dirty="0" smtClean="0"/>
              <a:t>Congress </a:t>
            </a:r>
            <a:r>
              <a:rPr lang="en-US" dirty="0" smtClean="0"/>
              <a:t>may delegate a decision to an Executive </a:t>
            </a:r>
            <a:r>
              <a:rPr lang="en-US" dirty="0" smtClean="0"/>
              <a:t>Official (or other agency), </a:t>
            </a:r>
            <a:r>
              <a:rPr lang="en-US" dirty="0" smtClean="0"/>
              <a:t>but it may not retain “veto authority” over that decision by some mechanism other than Ordinary Act of Congress.</a:t>
            </a:r>
          </a:p>
          <a:p>
            <a:pPr lvl="1"/>
            <a:r>
              <a:rPr lang="en-US" dirty="0" smtClean="0"/>
              <a:t>Once power is delegated, it is exercised by the Officials to whom it was designated, and Congress is free to oversee this delegation through a variety of methods (revised legislation, appropriations, etc.) but those methods must be within the Constitutionally – permissible actions of Congress – to do otherwise would violate the Constitutional requirements of Bicameralism and Presentment. </a:t>
            </a:r>
            <a:endParaRPr lang="en-US" dirty="0"/>
          </a:p>
        </p:txBody>
      </p:sp>
    </p:spTree>
    <p:extLst>
      <p:ext uri="{BB962C8B-B14F-4D97-AF65-F5344CB8AC3E}">
        <p14:creationId xmlns:p14="http://schemas.microsoft.com/office/powerpoint/2010/main" xmlns="" val="225394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Appropriations</a:t>
            </a:r>
            <a:endParaRPr lang="en-US" dirty="0"/>
          </a:p>
        </p:txBody>
      </p:sp>
      <p:sp>
        <p:nvSpPr>
          <p:cNvPr id="3" name="Content Placeholder 2"/>
          <p:cNvSpPr>
            <a:spLocks noGrp="1"/>
          </p:cNvSpPr>
          <p:nvPr>
            <p:ph idx="1"/>
          </p:nvPr>
        </p:nvSpPr>
        <p:spPr/>
        <p:txBody>
          <a:bodyPr>
            <a:normAutofit fontScale="85000" lnSpcReduction="20000"/>
          </a:bodyPr>
          <a:lstStyle/>
          <a:p>
            <a:r>
              <a:rPr lang="en-US" dirty="0"/>
              <a:t>Article I of the Constitution specifies that “[n]o money shall be </a:t>
            </a:r>
            <a:r>
              <a:rPr lang="en-US" dirty="0" smtClean="0"/>
              <a:t>drawn from the </a:t>
            </a:r>
            <a:r>
              <a:rPr lang="en-US" dirty="0"/>
              <a:t>Treasury, but in Consequence of Appropriations made by </a:t>
            </a:r>
            <a:r>
              <a:rPr lang="en-US" dirty="0" smtClean="0"/>
              <a:t>Law.</a:t>
            </a:r>
          </a:p>
          <a:p>
            <a:pPr lvl="1"/>
            <a:r>
              <a:rPr lang="en-US" dirty="0" smtClean="0"/>
              <a:t>On </a:t>
            </a:r>
            <a:r>
              <a:rPr lang="en-US" dirty="0"/>
              <a:t>its face, this provision gives </a:t>
            </a:r>
            <a:r>
              <a:rPr lang="en-US" dirty="0" smtClean="0"/>
              <a:t>Congress exclusive </a:t>
            </a:r>
            <a:r>
              <a:rPr lang="en-US" dirty="0"/>
              <a:t>control over federal spending; agencies cannot fix </a:t>
            </a:r>
            <a:r>
              <a:rPr lang="en-US" dirty="0" smtClean="0"/>
              <a:t>their own </a:t>
            </a:r>
            <a:r>
              <a:rPr lang="en-US" dirty="0"/>
              <a:t>budgets, but must rely on congressional appropriations legislation </a:t>
            </a:r>
            <a:r>
              <a:rPr lang="en-US" dirty="0" smtClean="0"/>
              <a:t>for funding.</a:t>
            </a:r>
          </a:p>
          <a:p>
            <a:pPr lvl="1"/>
            <a:r>
              <a:rPr lang="en-US" dirty="0" smtClean="0"/>
              <a:t>Congress </a:t>
            </a:r>
            <a:r>
              <a:rPr lang="en-US" dirty="0"/>
              <a:t>thus controls the resources that are available to each </a:t>
            </a:r>
            <a:r>
              <a:rPr lang="en-US" dirty="0" smtClean="0"/>
              <a:t>agency and </a:t>
            </a:r>
            <a:r>
              <a:rPr lang="en-US" dirty="0"/>
              <a:t>can use that control to penalize or reward agency behavior </a:t>
            </a:r>
            <a:r>
              <a:rPr lang="en-US" dirty="0" smtClean="0"/>
              <a:t>through reduced </a:t>
            </a:r>
            <a:r>
              <a:rPr lang="en-US" dirty="0"/>
              <a:t>or expanded budgets. If Congress is dissatisfied with an </a:t>
            </a:r>
            <a:r>
              <a:rPr lang="en-US" dirty="0" smtClean="0"/>
              <a:t>agency’s  use </a:t>
            </a:r>
            <a:r>
              <a:rPr lang="en-US" dirty="0"/>
              <a:t>of its statutory discretion, Congress can simply de-fund the </a:t>
            </a:r>
            <a:r>
              <a:rPr lang="en-US" dirty="0" smtClean="0"/>
              <a:t>agency until </a:t>
            </a:r>
            <a:r>
              <a:rPr lang="en-US" dirty="0"/>
              <a:t>new personnel or policies are in place.</a:t>
            </a:r>
          </a:p>
        </p:txBody>
      </p:sp>
    </p:spTree>
    <p:extLst>
      <p:ext uri="{BB962C8B-B14F-4D97-AF65-F5344CB8AC3E}">
        <p14:creationId xmlns:p14="http://schemas.microsoft.com/office/powerpoint/2010/main" xmlns="" val="100025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Legislative History</a:t>
            </a:r>
            <a:endParaRPr lang="en-US" dirty="0"/>
          </a:p>
        </p:txBody>
      </p:sp>
      <p:sp>
        <p:nvSpPr>
          <p:cNvPr id="3" name="Content Placeholder 2"/>
          <p:cNvSpPr>
            <a:spLocks noGrp="1"/>
          </p:cNvSpPr>
          <p:nvPr>
            <p:ph idx="1"/>
          </p:nvPr>
        </p:nvSpPr>
        <p:spPr/>
        <p:txBody>
          <a:bodyPr>
            <a:normAutofit fontScale="85000" lnSpcReduction="20000"/>
          </a:bodyPr>
          <a:lstStyle/>
          <a:p>
            <a:r>
              <a:rPr lang="en-US" dirty="0"/>
              <a:t>If courts pay serious attention to legislative history when they are </a:t>
            </a:r>
            <a:r>
              <a:rPr lang="en-US" dirty="0" smtClean="0"/>
              <a:t>interpreting statutes</a:t>
            </a:r>
            <a:r>
              <a:rPr lang="en-US" dirty="0"/>
              <a:t>, then agencies that must litigate before those </a:t>
            </a:r>
            <a:r>
              <a:rPr lang="en-US" dirty="0" smtClean="0"/>
              <a:t>courts will </a:t>
            </a:r>
            <a:r>
              <a:rPr lang="en-US" dirty="0"/>
              <a:t>also be attentive to legislative history. </a:t>
            </a:r>
            <a:endParaRPr lang="en-US" dirty="0" smtClean="0"/>
          </a:p>
          <a:p>
            <a:pPr lvl="1"/>
            <a:r>
              <a:rPr lang="en-US" dirty="0" smtClean="0"/>
              <a:t>To </a:t>
            </a:r>
            <a:r>
              <a:rPr lang="en-US" dirty="0"/>
              <a:t>the extent that </a:t>
            </a:r>
            <a:r>
              <a:rPr lang="en-US" dirty="0" smtClean="0"/>
              <a:t>Congress can </a:t>
            </a:r>
            <a:r>
              <a:rPr lang="en-US" dirty="0"/>
              <a:t>use legislative history to influence </a:t>
            </a:r>
            <a:r>
              <a:rPr lang="en-US" dirty="0" smtClean="0"/>
              <a:t>courts,</a:t>
            </a:r>
            <a:r>
              <a:rPr lang="en-US" b="1" dirty="0" smtClean="0"/>
              <a:t> </a:t>
            </a:r>
            <a:r>
              <a:rPr lang="en-US" dirty="0"/>
              <a:t>it can also use that </a:t>
            </a:r>
            <a:r>
              <a:rPr lang="en-US" dirty="0" smtClean="0"/>
              <a:t>mechanism to indirectly </a:t>
            </a:r>
            <a:r>
              <a:rPr lang="en-US" dirty="0"/>
              <a:t>influence agencies</a:t>
            </a:r>
            <a:r>
              <a:rPr lang="en-US" dirty="0" smtClean="0"/>
              <a:t>.</a:t>
            </a:r>
          </a:p>
          <a:p>
            <a:r>
              <a:rPr lang="en-US" dirty="0" smtClean="0"/>
              <a:t>Agencies are also influenced by legislative history directly </a:t>
            </a:r>
            <a:r>
              <a:rPr lang="en-US" dirty="0" smtClean="0"/>
              <a:t>– </a:t>
            </a:r>
            <a:r>
              <a:rPr lang="en-US" dirty="0"/>
              <a:t>a</a:t>
            </a:r>
            <a:r>
              <a:rPr lang="en-US" dirty="0" smtClean="0"/>
              <a:t>gencies </a:t>
            </a:r>
            <a:r>
              <a:rPr lang="en-US" dirty="0"/>
              <a:t>will treat legislative history very seriously regardless </a:t>
            </a:r>
            <a:r>
              <a:rPr lang="en-US" dirty="0" smtClean="0"/>
              <a:t>of whether </a:t>
            </a:r>
            <a:r>
              <a:rPr lang="en-US" dirty="0"/>
              <a:t>or not </a:t>
            </a:r>
            <a:r>
              <a:rPr lang="en-US" dirty="0" smtClean="0"/>
              <a:t>courts pay it serious attention, because </a:t>
            </a:r>
            <a:r>
              <a:rPr lang="en-US" dirty="0"/>
              <a:t>legislative history is a formal way </a:t>
            </a:r>
            <a:r>
              <a:rPr lang="en-US" dirty="0" smtClean="0"/>
              <a:t>in which </a:t>
            </a:r>
            <a:r>
              <a:rPr lang="en-US" dirty="0"/>
              <a:t>members and committees of Congress can communicate their </a:t>
            </a:r>
            <a:r>
              <a:rPr lang="en-US" dirty="0" smtClean="0"/>
              <a:t>desires to </a:t>
            </a:r>
            <a:r>
              <a:rPr lang="en-US" dirty="0"/>
              <a:t>agencies.</a:t>
            </a:r>
          </a:p>
        </p:txBody>
      </p:sp>
    </p:spTree>
    <p:extLst>
      <p:ext uri="{BB962C8B-B14F-4D97-AF65-F5344CB8AC3E}">
        <p14:creationId xmlns:p14="http://schemas.microsoft.com/office/powerpoint/2010/main" xmlns="" val="11919474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4689</TotalTime>
  <Words>718</Words>
  <Application>Microsoft Office PowerPoint</Application>
  <PresentationFormat>On-screen Show (4:3)</PresentationFormat>
  <Paragraphs>34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Administrative Law</vt:lpstr>
      <vt:lpstr>Introduction</vt:lpstr>
      <vt:lpstr>INS v. Chadha</vt:lpstr>
      <vt:lpstr>INS v. Chadha</vt:lpstr>
      <vt:lpstr>INS v. Chadha</vt:lpstr>
      <vt:lpstr>INS v. Chadha</vt:lpstr>
      <vt:lpstr>Appropriations</vt:lpstr>
      <vt:lpstr>Legislative History</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Law</dc:title>
  <dc:creator>Kristin Williams</dc:creator>
  <cp:lastModifiedBy>David Thaw</cp:lastModifiedBy>
  <cp:revision>245</cp:revision>
  <dcterms:created xsi:type="dcterms:W3CDTF">2014-06-13T07:23:28Z</dcterms:created>
  <dcterms:modified xsi:type="dcterms:W3CDTF">2014-12-14T02:57:48Z</dcterms:modified>
</cp:coreProperties>
</file>